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5742"/>
    <a:srgbClr val="3E1211"/>
    <a:srgbClr val="A1823A"/>
    <a:srgbClr val="E5B22E"/>
    <a:srgbClr val="B25E11"/>
    <a:srgbClr val="0D0D0D"/>
    <a:srgbClr val="FFFFFF"/>
    <a:srgbClr val="53B0D5"/>
    <a:srgbClr val="000000"/>
    <a:srgbClr val="183A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6786" autoAdjust="0"/>
  </p:normalViewPr>
  <p:slideViewPr>
    <p:cSldViewPr snapToGrid="0">
      <p:cViewPr varScale="1">
        <p:scale>
          <a:sx n="100" d="100"/>
          <a:sy n="100" d="100"/>
        </p:scale>
        <p:origin x="84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673F1-ECEE-4FBA-A256-4298854FB240}" type="datetimeFigureOut">
              <a:rPr lang="en-NL" smtClean="0"/>
              <a:t>10/03/2025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FB0B1-3EA5-43C0-BE73-D41F90D72F6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1912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36287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BF935-4860-9464-4CBF-8E14FEC6E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1EB63-181F-24CA-1C9E-A7342FF95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924E7D-F279-1207-F4C5-CF268DF8D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C9E2B-7BD5-3958-BD2C-6AFAFCEAA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292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39E52-35A0-4C52-315D-EE3844A49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E26C3-F10D-51FC-5D17-74A41F01CB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AA9195-7690-2DC9-013F-73D80F9F1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0EADA-613D-AFD2-638B-CC30296E25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981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E1937-71BB-69BA-E1F8-80D45FAB3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AD97E4-CC36-DE73-AE19-D7547A32F9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A7D55-536E-8BAC-E5F4-698F1C77C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D7858-1A2F-82CC-71C8-E64D225BB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7693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D650D-0AE8-4501-7F0D-83E88B208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2C1166-2855-2082-3323-51FD8ABC52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C1D578-BB09-5315-07F8-415463FBF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50F72-63EA-9BCB-DD07-43ADF2B5C7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72435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C2DC0-D149-C9E5-8721-359371903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09CED7-711A-5BE4-E3D1-7DB4EB082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C455EC-D38E-CB1F-EE90-A5B4C9A17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3906A-5514-78D1-6E17-3AC28578CB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5500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EF1E-1A67-6395-921F-B0ABD9432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D89E8-1AA8-7F8B-902E-6994D274C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08F663-A024-3CEE-FAF9-7C6EBD45C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64390" y="6480580"/>
            <a:ext cx="5063219" cy="26966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Graphics credits</a:t>
            </a:r>
            <a:endParaRPr lang="en-NL" dirty="0"/>
          </a:p>
        </p:txBody>
      </p:sp>
      <p:pic>
        <p:nvPicPr>
          <p:cNvPr id="11" name="Picture 2" descr="Bitbash">
            <a:extLst>
              <a:ext uri="{FF2B5EF4-FFF2-40B4-BE49-F238E27FC236}">
                <a16:creationId xmlns:a16="http://schemas.microsoft.com/office/drawing/2014/main" id="{F6C69EDE-7B5F-11DE-C238-EB1D04E102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" y="92483"/>
            <a:ext cx="1549026" cy="43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20724084-EE82-92D0-5180-59FC4E59EA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287" y="92483"/>
            <a:ext cx="1549026" cy="3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2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AACD7-4BAB-1235-C8BE-44B515CD5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48ABFE-11D7-A49F-8E70-1AB6605CE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E3AA9-0A3B-D857-B7B3-43ECA5E07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291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AD55-41B3-671D-BFE6-BB9C7DCD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E8EC6B-63FD-9226-50F2-99F35527E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2192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01A93F-AABD-BF73-0AF0-85166B2F0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0FA45-F109-EE94-E2A5-C0C4100E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84311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5632-693F-A187-C6AA-86CA219D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FA005-D2F8-0F13-565B-3B1638A1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6463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FA7E6-C874-D14C-BE90-122676F1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06" y="1855258"/>
            <a:ext cx="7443894" cy="901488"/>
          </a:xfrm>
        </p:spPr>
        <p:txBody>
          <a:bodyPr anchor="b"/>
          <a:lstStyle>
            <a:lvl1pPr>
              <a:defRPr/>
            </a:lvl1pPr>
          </a:lstStyle>
          <a:p>
            <a:endParaRPr lang="en-NL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D3DEC-8C1C-7243-AB91-48E3B0B16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6232" y="1855258"/>
            <a:ext cx="2052638" cy="22415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23B888C-45AC-6633-8169-25C09ADE44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71250" y="5668645"/>
            <a:ext cx="2227262" cy="7858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58BC4B-3988-A402-3ED7-555D57184C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19306" y="2756746"/>
            <a:ext cx="7443894" cy="1340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Bio (make it short, nobody really cares)</a:t>
            </a:r>
            <a:endParaRPr lang="en-NL" dirty="0"/>
          </a:p>
        </p:txBody>
      </p:sp>
      <p:pic>
        <p:nvPicPr>
          <p:cNvPr id="11" name="Picture 10" descr="A black cat with a white circle in the background&#10;&#10;AI-generated content may be incorrect.">
            <a:extLst>
              <a:ext uri="{FF2B5EF4-FFF2-40B4-BE49-F238E27FC236}">
                <a16:creationId xmlns:a16="http://schemas.microsoft.com/office/drawing/2014/main" id="{815B26BA-8D55-0467-B652-7D68C50A89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4" y="5842559"/>
            <a:ext cx="311750" cy="311750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7F894F9A-307E-FA7C-06C1-245D062A42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5425514"/>
            <a:ext cx="311749" cy="311749"/>
          </a:xfrm>
          <a:prstGeom prst="rect">
            <a:avLst/>
          </a:prstGeom>
        </p:spPr>
      </p:pic>
      <p:pic>
        <p:nvPicPr>
          <p:cNvPr id="15" name="Picture 14" descr="A white globe with a black background&#10;&#10;AI-generated content may be incorrect.">
            <a:extLst>
              <a:ext uri="{FF2B5EF4-FFF2-40B4-BE49-F238E27FC236}">
                <a16:creationId xmlns:a16="http://schemas.microsoft.com/office/drawing/2014/main" id="{EA77DF5F-D793-459B-B6DD-D979CA2F79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6259605"/>
            <a:ext cx="311749" cy="311749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BB6A539-2221-3E14-F20E-C260DC65D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848" y="5425514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017241A-8803-ABBD-5911-DFBB52AD6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5842560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20F2D569-7F31-76D5-0BF4-2BD9BA03BD4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6255347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4171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A44B-924D-512A-A5EB-67831757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70C27-0238-6269-1CE6-0240C0E98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8846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B54DF-F8A0-9E9C-F96A-3495B845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1CA50-C06E-628D-842E-BD5F19F51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151B8-D12D-908E-BF34-4C4E0BD2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25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A4C4-82C1-F59E-1D3A-985DDD8D7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D6098-E7CE-1B84-2E95-8B090165B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81C03-8F89-852D-2247-87D65587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CC0BDD-39B1-0018-5FA2-5375AF411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999064-D2E0-D11B-D883-F0331EC24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9002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1FA4-D7E7-4B37-A10A-13F0D0A97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430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4072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3E55A-999B-E828-E9EF-7DDE34AD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F9DFE-FDF6-64E3-A00B-5D1E9FAA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C1105-7417-82E3-BCB9-C35C99716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87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91B707-0873-F3A2-525D-DD6A2F8F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4EF50-E114-1B99-945E-5691B5D9C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96309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7D25-33AD-0EA2-643B-7C3699E1B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0275" y="1228724"/>
            <a:ext cx="7791450" cy="4067175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9600" dirty="0">
                <a:gradFill>
                  <a:gsLst>
                    <a:gs pos="0">
                      <a:srgbClr val="C45742"/>
                    </a:gs>
                    <a:gs pos="100000">
                      <a:srgbClr val="C36B2F"/>
                    </a:gs>
                  </a:gsLst>
                  <a:lin ang="5400000" scaled="0"/>
                </a:gradFill>
              </a:rPr>
              <a:t>20 Years of Software Development</a:t>
            </a:r>
            <a:endParaRPr lang="en-NL" sz="9600" dirty="0">
              <a:gradFill>
                <a:gsLst>
                  <a:gs pos="0">
                    <a:srgbClr val="C45742"/>
                  </a:gs>
                  <a:gs pos="100000">
                    <a:srgbClr val="C36B2F"/>
                  </a:gs>
                </a:gsLst>
                <a:lin ang="5400000" scaled="0"/>
              </a:gra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F74D5-C4D8-3348-A6F8-2FBBF92F13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0275" y="5791201"/>
            <a:ext cx="7791450" cy="612775"/>
          </a:xfrm>
          <a:solidFill>
            <a:schemeClr val="bg1">
              <a:alpha val="75000"/>
            </a:schemeClr>
          </a:solidFill>
        </p:spPr>
        <p:txBody>
          <a:bodyPr anchor="ctr"/>
          <a:lstStyle/>
          <a:p>
            <a:r>
              <a:rPr lang="en-US" dirty="0">
                <a:gradFill>
                  <a:gsLst>
                    <a:gs pos="0">
                      <a:srgbClr val="B8223C"/>
                    </a:gs>
                    <a:gs pos="100000">
                      <a:srgbClr val="691D13"/>
                    </a:gs>
                  </a:gsLst>
                  <a:lin ang="5400000" scaled="0"/>
                </a:gradFill>
                <a:effectLst>
                  <a:glow rad="114300">
                    <a:schemeClr val="tx1">
                      <a:alpha val="65000"/>
                    </a:schemeClr>
                  </a:glow>
                </a:effectLst>
              </a:rPr>
              <a:t>What could possibly go wrong?</a:t>
            </a:r>
            <a:endParaRPr lang="en-NL" dirty="0">
              <a:gradFill>
                <a:gsLst>
                  <a:gs pos="0">
                    <a:srgbClr val="B8223C"/>
                  </a:gs>
                  <a:gs pos="100000">
                    <a:srgbClr val="691D13"/>
                  </a:gs>
                </a:gsLst>
                <a:lin ang="5400000" scaled="0"/>
              </a:gradFill>
              <a:effectLst>
                <a:glow rad="114300">
                  <a:schemeClr val="tx1">
                    <a:alpha val="6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6038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6473D-7CF8-383C-7430-3062E2EE3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9A9B4CB-4F71-BD8C-E461-972075718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05" y="719686"/>
            <a:ext cx="8541990" cy="61383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5F8B24-1028-4F4B-F823-79004FB03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32"/>
            <a:ext cx="10515600" cy="1325563"/>
          </a:xfrm>
        </p:spPr>
        <p:txBody>
          <a:bodyPr/>
          <a:lstStyle/>
          <a:p>
            <a:r>
              <a:rPr lang="en-US" dirty="0"/>
              <a:t>Open/Close principle gone wrong</a:t>
            </a:r>
            <a:endParaRPr lang="en-NL" dirty="0"/>
          </a:p>
        </p:txBody>
      </p:sp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62D77C92-CBC3-AD19-31F6-4798781BA070}"/>
              </a:ext>
            </a:extLst>
          </p:cNvPr>
          <p:cNvSpPr/>
          <p:nvPr/>
        </p:nvSpPr>
        <p:spPr>
          <a:xfrm>
            <a:off x="6482280" y="2954418"/>
            <a:ext cx="3479693" cy="2260378"/>
          </a:xfrm>
          <a:prstGeom prst="cloudCallou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O-</a:t>
            </a:r>
            <a:r>
              <a:rPr lang="en-US" dirty="0" err="1"/>
              <a:t>Ohh</a:t>
            </a:r>
            <a:r>
              <a:rPr lang="en-US" dirty="0"/>
              <a:t>, someone made an assumption!?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28671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8347489-EA45-7A41-0517-89372C971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67" y="0"/>
            <a:ext cx="10413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52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7D1667A-7558-78BE-C1FC-6CFCCB69B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" y="0"/>
            <a:ext cx="11689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42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352BC1C-1418-8814-8B93-60AE28039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36" y="0"/>
            <a:ext cx="7295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2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CA1C531-C6E4-A55F-3F3C-6029DA6AD2ED}"/>
              </a:ext>
            </a:extLst>
          </p:cNvPr>
          <p:cNvSpPr/>
          <p:nvPr/>
        </p:nvSpPr>
        <p:spPr>
          <a:xfrm>
            <a:off x="2252662" y="2247900"/>
            <a:ext cx="7686676" cy="2362200"/>
          </a:xfrm>
          <a:prstGeom prst="roundRect">
            <a:avLst/>
          </a:prstGeom>
          <a:solidFill>
            <a:srgbClr val="0D0D0D">
              <a:alpha val="74902"/>
            </a:srgb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gradFill>
                  <a:gsLst>
                    <a:gs pos="0">
                      <a:srgbClr val="B25E11"/>
                    </a:gs>
                    <a:gs pos="100000">
                      <a:srgbClr val="E5B22E"/>
                    </a:gs>
                  </a:gsLst>
                  <a:lin ang="5400000" scaled="0"/>
                </a:gradFill>
              </a:rPr>
              <a:t>It depends</a:t>
            </a:r>
          </a:p>
          <a:p>
            <a:pPr algn="ctr"/>
            <a:r>
              <a:rPr lang="en-US" sz="1800" dirty="0"/>
              <a:t>On a package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90268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986A5B89-76D3-777F-62C9-04A681176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4600" y="0"/>
            <a:ext cx="12192000" cy="6844632"/>
          </a:xfrm>
          <a:prstGeom prst="rect">
            <a:avLst/>
          </a:prstGeom>
        </p:spPr>
      </p:pic>
      <p:pic>
        <p:nvPicPr>
          <p:cNvPr id="9" name="Picture 8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DD5118A6-AC96-2E1E-2B69-E23AD91F4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27" y="13368"/>
            <a:ext cx="12192000" cy="68446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14C1A0-038E-0B36-128B-12A1D7650530}"/>
              </a:ext>
            </a:extLst>
          </p:cNvPr>
          <p:cNvSpPr txBox="1"/>
          <p:nvPr/>
        </p:nvSpPr>
        <p:spPr>
          <a:xfrm>
            <a:off x="3892961" y="5540235"/>
            <a:ext cx="2203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Christian</a:t>
            </a:r>
            <a:endParaRPr lang="en-NL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BA073-B7B6-A212-4D73-4169EA86346B}"/>
              </a:ext>
            </a:extLst>
          </p:cNvPr>
          <p:cNvSpPr txBox="1"/>
          <p:nvPr/>
        </p:nvSpPr>
        <p:spPr>
          <a:xfrm>
            <a:off x="7018747" y="300179"/>
            <a:ext cx="1174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Kate</a:t>
            </a:r>
            <a:endParaRPr lang="en-NL" sz="40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7A90F434-7642-F644-5A30-BB4A039E2029}"/>
              </a:ext>
            </a:extLst>
          </p:cNvPr>
          <p:cNvSpPr/>
          <p:nvPr/>
        </p:nvSpPr>
        <p:spPr>
          <a:xfrm rot="16391192" flipH="1">
            <a:off x="7410089" y="281004"/>
            <a:ext cx="1909313" cy="1464414"/>
          </a:xfrm>
          <a:prstGeom prst="arc">
            <a:avLst>
              <a:gd name="adj1" fmla="val 16200000"/>
              <a:gd name="adj2" fmla="val 381972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5B8A5BCE-CC63-97F5-A82E-8EF0D7DCD5E7}"/>
              </a:ext>
            </a:extLst>
          </p:cNvPr>
          <p:cNvSpPr/>
          <p:nvPr/>
        </p:nvSpPr>
        <p:spPr>
          <a:xfrm>
            <a:off x="2630527" y="4694846"/>
            <a:ext cx="1629264" cy="1690777"/>
          </a:xfrm>
          <a:prstGeom prst="arc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A24F21-5D69-B211-8C4F-9641D33380C4}"/>
              </a:ext>
            </a:extLst>
          </p:cNvPr>
          <p:cNvSpPr/>
          <p:nvPr/>
        </p:nvSpPr>
        <p:spPr>
          <a:xfrm>
            <a:off x="3689230" y="2502304"/>
            <a:ext cx="4813539" cy="1840023"/>
          </a:xfrm>
          <a:prstGeom prst="roundRect">
            <a:avLst/>
          </a:prstGeom>
          <a:solidFill>
            <a:srgbClr val="000000">
              <a:alpha val="74902"/>
            </a:srgbClr>
          </a:solidFill>
          <a:ln>
            <a:solidFill>
              <a:srgbClr val="FFFFFF">
                <a:alpha val="74902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These two just left college</a:t>
            </a:r>
            <a:endParaRPr lang="en-NL" sz="4800" dirty="0"/>
          </a:p>
        </p:txBody>
      </p:sp>
    </p:spTree>
    <p:extLst>
      <p:ext uri="{BB962C8B-B14F-4D97-AF65-F5344CB8AC3E}">
        <p14:creationId xmlns:p14="http://schemas.microsoft.com/office/powerpoint/2010/main" val="3221581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EC35A-93BF-B19F-FE05-5588344E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Eduard Keilholz</a:t>
            </a:r>
            <a:endParaRPr lang="en-NL" dirty="0"/>
          </a:p>
        </p:txBody>
      </p:sp>
      <p:pic>
        <p:nvPicPr>
          <p:cNvPr id="14" name="Picture Placeholder 13" descr="A person in a blue shirt&#10;&#10;AI-generated content may be incorrect.">
            <a:extLst>
              <a:ext uri="{FF2B5EF4-FFF2-40B4-BE49-F238E27FC236}">
                <a16:creationId xmlns:a16="http://schemas.microsoft.com/office/drawing/2014/main" id="{A1CDF6BF-02CB-9560-1076-1AE16EA528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4" r="4214"/>
          <a:stretch>
            <a:fillRect/>
          </a:stretch>
        </p:blipFill>
        <p:spPr/>
      </p:pic>
      <p:pic>
        <p:nvPicPr>
          <p:cNvPr id="12" name="Picture Placeholder 11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A1FFE1F7-1C32-F4B5-8CB7-7971E61E838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" b="6276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5B6F78-443A-B010-E325-CD8007043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Eduard Keilholz is a seasoned software developer and cloud architect at 4Dotnet, where he specializes in Microsoft development and cloud technologies.</a:t>
            </a:r>
            <a:endParaRPr lang="en-NL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FA0DCC-4AE4-AA48-74C0-29FB3ACAAF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https://www.linkedin.com/in/eduard-keilholz/</a:t>
            </a:r>
            <a:endParaRPr lang="en-NL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A75723-25F1-3E2A-7320-4FE8EF46DE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/>
              <a:t>https://github.com/nikneem</a:t>
            </a:r>
            <a:endParaRPr lang="en-N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3306C7-4E6F-910C-D5B1-ABD44A0B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 dirty="0"/>
              <a:t>https://hexmaster.nl/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9573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905345-E13B-E30D-781E-6079A407DBA5}"/>
              </a:ext>
            </a:extLst>
          </p:cNvPr>
          <p:cNvSpPr/>
          <p:nvPr/>
        </p:nvSpPr>
        <p:spPr>
          <a:xfrm>
            <a:off x="3666474" y="4869873"/>
            <a:ext cx="7895143" cy="1419008"/>
          </a:xfrm>
          <a:prstGeom prst="roundRect">
            <a:avLst/>
          </a:prstGeom>
          <a:gradFill>
            <a:gsLst>
              <a:gs pos="0">
                <a:srgbClr val="26778A"/>
              </a:gs>
              <a:gs pos="100000">
                <a:srgbClr val="183A4B"/>
              </a:gs>
            </a:gsLst>
            <a:lin ang="5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The SOLID Police</a:t>
            </a:r>
            <a:endParaRPr lang="en-NL" sz="7200" dirty="0"/>
          </a:p>
        </p:txBody>
      </p:sp>
    </p:spTree>
    <p:extLst>
      <p:ext uri="{BB962C8B-B14F-4D97-AF65-F5344CB8AC3E}">
        <p14:creationId xmlns:p14="http://schemas.microsoft.com/office/powerpoint/2010/main" val="2269723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E01F1-7BE3-AA00-BB53-7C25F28B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Gone wrong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15D3D-13DF-3C46-05F4-69F4C6944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Don't Overdo SRP - Think Cohesion</a:t>
            </a:r>
          </a:p>
          <a:p>
            <a:r>
              <a:rPr lang="en-US" dirty="0"/>
              <a:t>Deep Inheritance Tree Gone Wrong</a:t>
            </a:r>
          </a:p>
          <a:p>
            <a:r>
              <a:rPr lang="en-US" dirty="0"/>
              <a:t>Violating expected behavior</a:t>
            </a:r>
          </a:p>
          <a:p>
            <a:r>
              <a:rPr lang="en-US" dirty="0"/>
              <a:t>Too many small interfaces</a:t>
            </a:r>
            <a:endParaRPr lang="en-NL" dirty="0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273B993-9816-2EA9-8048-23EBAA798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82634">
            <a:off x="4641670" y="3157432"/>
            <a:ext cx="7077075" cy="329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79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DD1C9-5C92-8BB8-56C8-38F2538B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E6D2E0B-51CC-91F3-C3E4-1FB3D4BD7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06" y="474785"/>
            <a:ext cx="1017638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F6C06B-950E-6BFA-62B1-2590ADB5B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32"/>
            <a:ext cx="10515600" cy="1325563"/>
          </a:xfrm>
        </p:spPr>
        <p:txBody>
          <a:bodyPr/>
          <a:lstStyle/>
          <a:p>
            <a:r>
              <a:rPr lang="en-US" dirty="0"/>
              <a:t>Single Responsibility Gone wrong</a:t>
            </a:r>
            <a:endParaRPr lang="en-NL"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8309C228-86A4-8AA7-96F0-068B6B49C209}"/>
              </a:ext>
            </a:extLst>
          </p:cNvPr>
          <p:cNvSpPr/>
          <p:nvPr/>
        </p:nvSpPr>
        <p:spPr>
          <a:xfrm>
            <a:off x="7369520" y="1279527"/>
            <a:ext cx="3479693" cy="2260378"/>
          </a:xfrm>
          <a:prstGeom prst="cloudCallou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What, two responsibilities, are you mad?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3945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99906-11EE-93D2-BACD-3A2822D8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B8FD164-B08A-CFDA-7072-11A0807C9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5" y="0"/>
            <a:ext cx="920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9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E69D5-36ED-3515-E92D-ADADC82AD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09C81D5D-07F7-9754-549F-3983290BA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21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271AD-7099-A83A-5321-C163E61E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830D9EF4-7A08-C9AB-E5FC-309C10BF8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89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723</Words>
  <Application>Microsoft Office PowerPoint</Application>
  <PresentationFormat>Widescreen</PresentationFormat>
  <Paragraphs>52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20 Years of Software Development</vt:lpstr>
      <vt:lpstr>PowerPoint Presentation</vt:lpstr>
      <vt:lpstr>Eduard Keilholz</vt:lpstr>
      <vt:lpstr>PowerPoint Presentation</vt:lpstr>
      <vt:lpstr>SOLID Gone wrong</vt:lpstr>
      <vt:lpstr>Single Responsibility Gone wrong</vt:lpstr>
      <vt:lpstr>PowerPoint Presentation</vt:lpstr>
      <vt:lpstr>PowerPoint Presentation</vt:lpstr>
      <vt:lpstr>PowerPoint Presentation</vt:lpstr>
      <vt:lpstr>Open/Close principle gone wrong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 Keilholz</dc:creator>
  <cp:lastModifiedBy>Eduard Keilholz</cp:lastModifiedBy>
  <cp:revision>29</cp:revision>
  <dcterms:created xsi:type="dcterms:W3CDTF">2025-03-10T11:29:56Z</dcterms:created>
  <dcterms:modified xsi:type="dcterms:W3CDTF">2025-03-10T15:17:23Z</dcterms:modified>
</cp:coreProperties>
</file>

<file path=docProps/thumbnail.jpeg>
</file>